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58"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4" d="100"/>
          <a:sy n="84" d="100"/>
        </p:scale>
        <p:origin x="-744" y="-4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hyperlink" Target="http://www.consultant.ru/document/cons_doc_LAW_216909/"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26.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www.consultant.ru/document/cons_doc_LAW_339260/8c7403d7e271fc17966a73e961a7e186239acf15/"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hyperlink" Target="http://www.consultant.ru/document/cons_doc_LAW_121937/530b4c27bbc4674851b091ee1ad714751e4fdc00/"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hyperlink" Target="http://www.consultant.ru/document/cons_doc_LAW_216909/"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hyperlink" Target="http://www.consultant.ru/document/cons_doc_LAW_121937/530b4c27bbc4674851b091ee1ad714751e4fdc00/"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hyperlink" Target="http://www.consultant.ru/document/cons_doc_LAW_190790/"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2555776" y="620688"/>
            <a:ext cx="6152728" cy="1752600"/>
          </a:xfrm>
        </p:spPr>
        <p:txBody>
          <a:bodyPr>
            <a:normAutofit fontScale="85000" lnSpcReduction="10000"/>
          </a:bodyPr>
          <a:lstStyle/>
          <a:p>
            <a:r>
              <a:rPr lang="ru-RU" b="1" dirty="0" smtClean="0">
                <a:ln w="10541" cmpd="sng">
                  <a:solidFill>
                    <a:srgbClr val="7D7D7D">
                      <a:tint val="100000"/>
                      <a:shade val="100000"/>
                      <a:satMod val="110000"/>
                    </a:srgbClr>
                  </a:solidFill>
                  <a:prstDash val="solid"/>
                </a:ln>
                <a:solidFill>
                  <a:schemeClr val="tx1">
                    <a:lumMod val="75000"/>
                    <a:lumOff val="25000"/>
                  </a:schemeClr>
                </a:solidFill>
              </a:rPr>
              <a:t>Административная и уголовная ответственность несовершеннолетних  за совершение противоправных деяний.</a:t>
            </a:r>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pic>
        <p:nvPicPr>
          <p:cNvPr id="1026" name="Picture 2" descr="https://abovethelaw.com/uploads/2020/04/GettyImages-482832766.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483768" y="2636912"/>
            <a:ext cx="4860032" cy="3645024"/>
          </a:xfrm>
          <a:prstGeom prst="rect">
            <a:avLst/>
          </a:prstGeom>
          <a:noFill/>
        </p:spPr>
      </p:pic>
      <p:sp>
        <p:nvSpPr>
          <p:cNvPr id="6" name="Подзаголовок 2"/>
          <p:cNvSpPr txBox="1">
            <a:spLocks/>
          </p:cNvSpPr>
          <p:nvPr/>
        </p:nvSpPr>
        <p:spPr>
          <a:xfrm>
            <a:off x="5868144" y="4941168"/>
            <a:ext cx="3096344" cy="17526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400" b="1" i="0" u="none" strike="noStrike" kern="1200" cap="none" spc="0" normalizeH="0" baseline="0" noProof="0" dirty="0" smtClean="0">
                <a:ln w="10541" cmpd="sng">
                  <a:solidFill>
                    <a:srgbClr val="7D7D7D">
                      <a:tint val="100000"/>
                      <a:shade val="100000"/>
                      <a:satMod val="110000"/>
                    </a:srgbClr>
                  </a:solidFill>
                  <a:prstDash val="solid"/>
                </a:ln>
                <a:solidFill>
                  <a:schemeClr val="tx1">
                    <a:lumMod val="75000"/>
                    <a:lumOff val="25000"/>
                  </a:schemeClr>
                </a:solidFill>
                <a:effectLst/>
                <a:uLnTx/>
                <a:uFillTx/>
                <a:latin typeface="+mn-lt"/>
                <a:ea typeface="+mn-ea"/>
                <a:cs typeface="+mn-cs"/>
              </a:rPr>
              <a:t>Разработчик:</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Лобова Ирина Борисовна, начальник отдела службы сопровождения замещающих семей г.Кандалакши, ГОБУ МО ЦППМС-помощи </a:t>
            </a:r>
            <a:endParaRPr kumimoji="0" lang="ru-RU" sz="1400" b="1" i="0" u="none" strike="noStrike" kern="1200" cap="none" spc="0" normalizeH="0" baseline="0" noProof="0" dirty="0">
              <a:ln w="10541" cmpd="sng">
                <a:solidFill>
                  <a:srgbClr val="7D7D7D">
                    <a:tint val="100000"/>
                    <a:shade val="100000"/>
                    <a:satMod val="110000"/>
                  </a:srgbClr>
                </a:solidFill>
                <a:prstDash val="solid"/>
              </a:ln>
              <a:solidFill>
                <a:schemeClr val="tx1">
                  <a:lumMod val="75000"/>
                  <a:lumOff val="2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3" name="Прямоугольник 12"/>
          <p:cNvSpPr/>
          <p:nvPr/>
        </p:nvSpPr>
        <p:spPr>
          <a:xfrm>
            <a:off x="2123728" y="5085184"/>
            <a:ext cx="7362056" cy="1569660"/>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Посадка или высадка граждан на ходу поезда либо проезд на подножках, крышах вагонов или в других не приспособленных для проезда пассажиров местах, а равно самовольная без надобности остановка поезда либо самовольный проезд в грузовом поезде - влечет наложение административного штрафа в размере ста рублей </a:t>
            </a:r>
            <a:r>
              <a:rPr lang="ru-RU" sz="1600" dirty="0" smtClean="0"/>
              <a:t>(</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ст. 11.17 </a:t>
            </a:r>
            <a:r>
              <a:rPr lang="ru-RU" sz="1600" b="1" dirty="0" err="1" smtClean="0">
                <a:ln w="10541" cmpd="sng">
                  <a:solidFill>
                    <a:srgbClr val="7D7D7D">
                      <a:tint val="100000"/>
                      <a:shade val="100000"/>
                      <a:satMod val="110000"/>
                    </a:srgbClr>
                  </a:solidFill>
                  <a:prstDash val="solid"/>
                </a:ln>
                <a:solidFill>
                  <a:schemeClr val="tx1">
                    <a:lumMod val="85000"/>
                    <a:lumOff val="15000"/>
                  </a:schemeClr>
                </a:solidFill>
              </a:rPr>
              <a:t>КоАП</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7704" y="5085184"/>
            <a:ext cx="288032" cy="354501"/>
          </a:xfrm>
          <a:prstGeom prst="rect">
            <a:avLst/>
          </a:prstGeom>
          <a:noFill/>
        </p:spPr>
      </p:pic>
      <p:sp>
        <p:nvSpPr>
          <p:cNvPr id="22532" name="AutoShape 4" descr="https://scontent-arn2-1.cdninstagram.com/v/t51.2885-15/e35/20838442_1924105337858546_2727283703016325120_n.jpg?_nc_ht=scontent-arn2-1.cdninstagram.com&amp;_nc_cat=102&amp;_nc_ohc=A0Lh61T-6VgAX9MXgsx&amp;oh=bcd01d43efd9bdc058e59dc5036465fc&amp;oe=5E98A5B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2534" name="AutoShape 6" descr="https://scontent-arn2-1.cdninstagram.com/v/t51.2885-15/e35/20838442_1924105337858546_2727283703016325120_n.jpg?_nc_ht=scontent-arn2-1.cdninstagram.com&amp;_nc_cat=102&amp;_nc_ohc=A0Lh61T-6VgAX9MXgsx&amp;oh=bcd01d43efd9bdc058e59dc5036465fc&amp;oe=5E98A5B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 name="Подзаголовок 2"/>
          <p:cNvSpPr>
            <a:spLocks noGrp="1"/>
          </p:cNvSpPr>
          <p:nvPr>
            <p:ph type="subTitle" idx="1"/>
          </p:nvPr>
        </p:nvSpPr>
        <p:spPr>
          <a:xfrm>
            <a:off x="2339752" y="260648"/>
            <a:ext cx="5616624"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Маленький мальчик на дачу спешил</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Запрыгнуть на поезд с платформы решил</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Кондуктор нажал быстро кнопку стоп крана</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Выплатит штраф нарушителя мама!</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pic>
        <p:nvPicPr>
          <p:cNvPr id="23554" name="Picture 2" descr="http://cliparts.co/cliparts/rcn/9pr/rcn9procR.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563888" y="1988840"/>
            <a:ext cx="4176464" cy="3132348"/>
          </a:xfrm>
          <a:prstGeom prst="rect">
            <a:avLst/>
          </a:prstGeom>
          <a:noFill/>
        </p:spPr>
      </p:pic>
      <p:pic>
        <p:nvPicPr>
          <p:cNvPr id="23556" name="Picture 4" descr="https://doc4web.ru/uploads/files/15/14853/hello_html_d270025.png"/>
          <p:cNvPicPr>
            <a:picLocks noChangeAspect="1" noChangeArrowheads="1"/>
          </p:cNvPicPr>
          <p:nvPr/>
        </p:nvPicPr>
        <p:blipFill>
          <a:blip r:embed="rId5" cstate="print"/>
          <a:srcRect/>
          <a:stretch>
            <a:fillRect/>
          </a:stretch>
        </p:blipFill>
        <p:spPr bwMode="auto">
          <a:xfrm>
            <a:off x="2843808" y="3140968"/>
            <a:ext cx="813492" cy="153585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3" name="Прямоугольник 12"/>
          <p:cNvSpPr/>
          <p:nvPr/>
        </p:nvSpPr>
        <p:spPr>
          <a:xfrm>
            <a:off x="1619672" y="5042118"/>
            <a:ext cx="7362056" cy="1815882"/>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Грабеж, то есть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открытое хищение</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чужого имущества, наказывается обязательными работами на срок до четырехсот восьмидесяти часов, либо исправительными работами на срок до двух лет, либо ограничением свободы на срок от двух до четырех лет, либо принудительными работами на срок до четырех лет, либо арестом на срок до шести месяцев, либо лишением свободы на срок до четырех лет.</a:t>
            </a:r>
            <a:r>
              <a:rPr lang="ru-RU" sz="1600" dirty="0" smtClean="0"/>
              <a:t>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ст. 161 УК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03648" y="5085184"/>
            <a:ext cx="292533" cy="360040"/>
          </a:xfrm>
          <a:prstGeom prst="rect">
            <a:avLst/>
          </a:prstGeom>
          <a:noFill/>
        </p:spPr>
      </p:pic>
      <p:sp>
        <p:nvSpPr>
          <p:cNvPr id="22532" name="AutoShape 4" descr="https://scontent-arn2-1.cdninstagram.com/v/t51.2885-15/e35/20838442_1924105337858546_2727283703016325120_n.jpg?_nc_ht=scontent-arn2-1.cdninstagram.com&amp;_nc_cat=102&amp;_nc_ohc=A0Lh61T-6VgAX9MXgsx&amp;oh=bcd01d43efd9bdc058e59dc5036465fc&amp;oe=5E98A5B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2534" name="AutoShape 6" descr="https://scontent-arn2-1.cdninstagram.com/v/t51.2885-15/e35/20838442_1924105337858546_2727283703016325120_n.jpg?_nc_ht=scontent-arn2-1.cdninstagram.com&amp;_nc_cat=102&amp;_nc_ohc=A0Lh61T-6VgAX9MXgsx&amp;oh=bcd01d43efd9bdc058e59dc5036465fc&amp;oe=5E98A5B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 name="Подзаголовок 2"/>
          <p:cNvSpPr>
            <a:spLocks noGrp="1"/>
          </p:cNvSpPr>
          <p:nvPr>
            <p:ph type="subTitle" idx="1"/>
          </p:nvPr>
        </p:nvSpPr>
        <p:spPr>
          <a:xfrm>
            <a:off x="2339752" y="260648"/>
            <a:ext cx="5616624"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Мальчик витрину разбил в магазине,</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Утюг подарить он решил тете Зине.</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Но тетя не рада подарку такому,</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В полицию мальчик поедет из дому!</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pic>
        <p:nvPicPr>
          <p:cNvPr id="24578" name="Picture 2" descr="https://image.freepik.com/free-vector/vector-of-thief_60352-2157.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211960" y="2348880"/>
            <a:ext cx="2772816" cy="2772816"/>
          </a:xfrm>
          <a:prstGeom prst="rect">
            <a:avLst/>
          </a:prstGeom>
          <a:noFill/>
        </p:spPr>
      </p:pic>
      <p:pic>
        <p:nvPicPr>
          <p:cNvPr id="11" name="Picture 4" descr="https://img.pngio.com/cartoon-law-enforcement-personnel-material-cartoon-clipart-law-officers-png-497_888.png"/>
          <p:cNvPicPr>
            <a:picLocks noChangeAspect="1" noChangeArrowheads="1"/>
          </p:cNvPicPr>
          <p:nvPr/>
        </p:nvPicPr>
        <p:blipFill>
          <a:blip r:embed="rId6" cstate="print">
            <a:clrChange>
              <a:clrFrom>
                <a:srgbClr val="F6F6F6"/>
              </a:clrFrom>
              <a:clrTo>
                <a:srgbClr val="F6F6F6">
                  <a:alpha val="0"/>
                </a:srgbClr>
              </a:clrTo>
            </a:clrChange>
          </a:blip>
          <a:srcRect/>
          <a:stretch>
            <a:fillRect/>
          </a:stretch>
        </p:blipFill>
        <p:spPr bwMode="auto">
          <a:xfrm flipH="1">
            <a:off x="1691680" y="1196752"/>
            <a:ext cx="2361020" cy="417646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043608" y="332656"/>
            <a:ext cx="7704856" cy="6192688"/>
          </a:xfrm>
        </p:spPr>
        <p:txBody>
          <a:bodyPr>
            <a:noAutofit/>
          </a:bodyPr>
          <a:lstStyle/>
          <a:p>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r>
              <a:rPr lang="ru-RU" sz="2000" b="1" dirty="0" smtClean="0">
                <a:ln w="10541" cmpd="sng">
                  <a:solidFill>
                    <a:srgbClr val="7D7D7D">
                      <a:tint val="100000"/>
                      <a:shade val="100000"/>
                      <a:satMod val="110000"/>
                    </a:srgbClr>
                  </a:solidFill>
                  <a:prstDash val="solid"/>
                </a:ln>
                <a:solidFill>
                  <a:schemeClr val="tx1">
                    <a:lumMod val="75000"/>
                    <a:lumOff val="25000"/>
                  </a:schemeClr>
                </a:solidFill>
              </a:rPr>
              <a:t>Уголовную ответственность несовершеннолетние несут с 14 лет.</a:t>
            </a:r>
            <a:br>
              <a:rPr lang="ru-RU" sz="20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14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Уголовной ответственности подлежит лицо, достигшее ко времени совершения преступления шестнадцатилетнего возраста. (Статья 20 Уголовного Кодекса Российской Федерации).</a:t>
            </a:r>
          </a:p>
          <a:p>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Лица, достигшие ко времени совершения преступления четырнадцатилетнего возраста, подлежат уголовной ответственности за убийство (статья 105 УК РФ), умышленное причинение тяжкого вреда здоровью (статья 111 УК РФ), умышленное причинение средней тяжести вреда здоровью (статья 112 УК РФ), похищение человека (статья 126 УК РФ), изнасилование (статья 131 УК РФ), насильственные действия сексуального характера (статья 132 УК РФ), кражу (статья 158), грабеж (статья 161 УК РФ), разбой (статья 162 УК РФ), вымогательство (статья 163), неправомерное завладение автомобилем или иным транспортным средством без цели хищения (статья 166 УК РФ), умышленные уничтожение или повреждение имущества при отягчающих обстоятельствах (часть вторая статьи 167), террористический акт (статья 205), захват заложника (статья 206), заведомо ложное сообщение об акте терроризма (статья 207 УК РФ), хулиганство при отягчающих обстоятельствах (часть вторая статьи 213 УК РФ), вандализм (статья 214 УК РФ), хищение либо вымогательство оружия, боеприпасов, взрывчатых веществ и взрывных устройств (статья 226 УК РФ), хищение либо вымогательство наркотических средств или психотропных веществ (статья 229 УК РФ), приведение в негодность транспортных средств или путей сообщения (статья 267 УК РФ).</a:t>
            </a:r>
            <a:br>
              <a:rPr lang="ru-RU" sz="16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14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14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1400" b="1" dirty="0" smtClean="0">
                <a:ln w="10541" cmpd="sng">
                  <a:solidFill>
                    <a:srgbClr val="7D7D7D">
                      <a:tint val="100000"/>
                      <a:shade val="100000"/>
                      <a:satMod val="110000"/>
                    </a:srgbClr>
                  </a:solidFill>
                  <a:prstDash val="solid"/>
                </a:ln>
                <a:solidFill>
                  <a:schemeClr val="tx1">
                    <a:lumMod val="75000"/>
                    <a:lumOff val="25000"/>
                  </a:schemeClr>
                </a:solidFill>
              </a:rPr>
            </a:br>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t>
            </a:r>
          </a:p>
          <a:p>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sz="1400" b="1" dirty="0">
              <a:ln w="10541" cmpd="sng">
                <a:solidFill>
                  <a:srgbClr val="7D7D7D">
                    <a:tint val="100000"/>
                    <a:shade val="100000"/>
                    <a:satMod val="110000"/>
                  </a:srgbClr>
                </a:solidFill>
                <a:prstDash val="solid"/>
              </a:ln>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043608" y="332656"/>
            <a:ext cx="8100392" cy="6120680"/>
          </a:xfrm>
        </p:spPr>
        <p:txBody>
          <a:bodyPr>
            <a:noAutofit/>
          </a:bodyPr>
          <a:lstStyle/>
          <a:p>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r>
              <a:rPr lang="ru-RU" sz="2000" b="1" dirty="0" smtClean="0">
                <a:ln w="10541" cmpd="sng">
                  <a:solidFill>
                    <a:srgbClr val="7D7D7D">
                      <a:tint val="100000"/>
                      <a:shade val="100000"/>
                      <a:satMod val="110000"/>
                    </a:srgbClr>
                  </a:solidFill>
                  <a:prstDash val="solid"/>
                </a:ln>
                <a:solidFill>
                  <a:schemeClr val="tx1">
                    <a:lumMod val="75000"/>
                    <a:lumOff val="25000"/>
                  </a:schemeClr>
                </a:solidFill>
              </a:rPr>
              <a:t>Административная ответственность наступает в возрасте 16 лет.</a:t>
            </a:r>
          </a:p>
          <a:p>
            <a:r>
              <a:rPr lang="ru-RU" sz="20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20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На районные (городские), районных в городах комиссии по делам несовершеннолетних возлагается рассмотрение дел о несовершеннолетних:</a:t>
            </a:r>
          </a:p>
          <a:p>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а) совершивших в возрасте до 14 лет общественно опасные действия;</a:t>
            </a:r>
          </a:p>
          <a:p>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б) совершивших в возрасте от 14 до 16 лет общественно опасные действия, не предусмотренные статьей 10 Уголовного кодекса РСФСР;</a:t>
            </a:r>
          </a:p>
          <a:p>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в) совершивших деяния, содержащие признаки преступления в возрасте от 14 до 18 лет, в отношении которых отказано в возбуждении уголовного дела или прекращено уголовное дело в порядке, предусмотренном статьями 8 и 10 Уголовно-процессуального кодекса РСФСР;</a:t>
            </a:r>
          </a:p>
          <a:p>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г) совершивших в возрасте до 16 лет нарушение правил дорожного движения;</a:t>
            </a:r>
            <a:br>
              <a:rPr lang="ru-RU" sz="16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совершивших в возрасте от 16 до 18 лет административные правонарушения (кроме дел о злостном неповиновении законному распоряжению или требованию работника милиции или дружинника);</a:t>
            </a:r>
            <a:br>
              <a:rPr lang="ru-RU" sz="16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совершивших мелкое хищение государственного или общественного имущества, мелкое хулиганство, нарушение правил дорожного движения, правил приобретения, хранения и использования огнестрельного оружия и боевых припасов, которые рассматриваются комиссиями лишь в тех случаях, когда орган (должностное лицо), имеющий право налагать административное взыскание, передает его на рассмотрение комиссии.</a:t>
            </a:r>
          </a:p>
          <a:p>
            <a:r>
              <a:rPr lang="ru-RU" sz="1600" b="1" dirty="0" err="1" smtClean="0">
                <a:ln w="10541" cmpd="sng">
                  <a:solidFill>
                    <a:srgbClr val="7D7D7D">
                      <a:tint val="100000"/>
                      <a:shade val="100000"/>
                      <a:satMod val="110000"/>
                    </a:srgbClr>
                  </a:solidFill>
                  <a:prstDash val="solid"/>
                </a:ln>
                <a:solidFill>
                  <a:schemeClr val="tx1">
                    <a:lumMod val="75000"/>
                    <a:lumOff val="25000"/>
                  </a:schemeClr>
                </a:solidFill>
              </a:rPr>
              <a:t>д</a:t>
            </a:r>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 совершивших иные антиобщественные поступки;</a:t>
            </a:r>
          </a:p>
          <a:p>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е) уклоняющихся от учебы или работы. </a:t>
            </a:r>
            <a:br>
              <a:rPr lang="ru-RU" sz="16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6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16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1400" b="1" dirty="0" smtClean="0">
                <a:ln w="10541" cmpd="sng">
                  <a:solidFill>
                    <a:srgbClr val="7D7D7D">
                      <a:tint val="100000"/>
                      <a:shade val="100000"/>
                      <a:satMod val="110000"/>
                    </a:srgbClr>
                  </a:solidFill>
                  <a:prstDash val="solid"/>
                </a:ln>
                <a:solidFill>
                  <a:schemeClr val="tx1">
                    <a:lumMod val="75000"/>
                    <a:lumOff val="25000"/>
                  </a:schemeClr>
                </a:solidFill>
              </a:rPr>
            </a:br>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t>
            </a:r>
          </a:p>
          <a:p>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sz="1400" b="1" dirty="0">
              <a:ln w="10541" cmpd="sng">
                <a:solidFill>
                  <a:srgbClr val="7D7D7D">
                    <a:tint val="100000"/>
                    <a:shade val="100000"/>
                    <a:satMod val="110000"/>
                  </a:srgbClr>
                </a:solidFill>
                <a:prstDash val="solid"/>
              </a:ln>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187624" y="1052736"/>
            <a:ext cx="5400600" cy="1368152"/>
          </a:xfrm>
        </p:spPr>
        <p:txBody>
          <a:bodyPr>
            <a:noAutofit/>
          </a:bodyPr>
          <a:lstStyle/>
          <a:p>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r>
              <a:rPr lang="ru-RU" sz="4400" b="1" dirty="0" smtClean="0">
                <a:ln w="10541" cmpd="sng">
                  <a:solidFill>
                    <a:srgbClr val="7D7D7D">
                      <a:tint val="100000"/>
                      <a:shade val="100000"/>
                      <a:satMod val="110000"/>
                    </a:srgbClr>
                  </a:solidFill>
                  <a:prstDash val="solid"/>
                </a:ln>
                <a:solidFill>
                  <a:schemeClr val="tx1">
                    <a:lumMod val="75000"/>
                    <a:lumOff val="25000"/>
                  </a:schemeClr>
                </a:solidFill>
              </a:rPr>
              <a:t>Запомните, дети!!!</a:t>
            </a:r>
          </a:p>
          <a:p>
            <a:r>
              <a:rPr lang="ru-RU" sz="4400" b="1" dirty="0" smtClean="0">
                <a:ln w="10541" cmpd="sng">
                  <a:solidFill>
                    <a:srgbClr val="7D7D7D">
                      <a:tint val="100000"/>
                      <a:shade val="100000"/>
                      <a:satMod val="110000"/>
                    </a:srgbClr>
                  </a:solidFill>
                  <a:prstDash val="solid"/>
                </a:ln>
                <a:solidFill>
                  <a:schemeClr val="tx1">
                    <a:lumMod val="75000"/>
                    <a:lumOff val="25000"/>
                  </a:schemeClr>
                </a:solidFill>
              </a:rPr>
              <a:t>Правонарушения – дорога в пропасть!!!</a:t>
            </a:r>
            <a:r>
              <a:rPr lang="ru-RU" sz="20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2000" b="1" dirty="0" smtClean="0">
                <a:ln w="10541" cmpd="sng">
                  <a:solidFill>
                    <a:srgbClr val="7D7D7D">
                      <a:tint val="100000"/>
                      <a:shade val="100000"/>
                      <a:satMod val="110000"/>
                    </a:srgbClr>
                  </a:solidFill>
                  <a:prstDash val="solid"/>
                </a:ln>
                <a:solidFill>
                  <a:schemeClr val="tx1">
                    <a:lumMod val="75000"/>
                    <a:lumOff val="25000"/>
                  </a:schemeClr>
                </a:solidFill>
              </a:rPr>
            </a:br>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r>
            <a:br>
              <a:rPr lang="ru-RU" sz="1400" b="1" dirty="0" smtClean="0">
                <a:ln w="10541" cmpd="sng">
                  <a:solidFill>
                    <a:srgbClr val="7D7D7D">
                      <a:tint val="100000"/>
                      <a:shade val="100000"/>
                      <a:satMod val="110000"/>
                    </a:srgbClr>
                  </a:solidFill>
                  <a:prstDash val="solid"/>
                </a:ln>
                <a:solidFill>
                  <a:schemeClr val="tx1">
                    <a:lumMod val="75000"/>
                    <a:lumOff val="25000"/>
                  </a:schemeClr>
                </a:solidFill>
              </a:rPr>
            </a:br>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r>
              <a:rPr lang="ru-RU" sz="1400" b="1" dirty="0" smtClean="0">
                <a:ln w="10541" cmpd="sng">
                  <a:solidFill>
                    <a:srgbClr val="7D7D7D">
                      <a:tint val="100000"/>
                      <a:shade val="100000"/>
                      <a:satMod val="110000"/>
                    </a:srgbClr>
                  </a:solidFill>
                  <a:prstDash val="solid"/>
                </a:ln>
                <a:solidFill>
                  <a:schemeClr val="tx1">
                    <a:lumMod val="75000"/>
                    <a:lumOff val="25000"/>
                  </a:schemeClr>
                </a:solidFill>
              </a:rPr>
              <a:t> </a:t>
            </a:r>
          </a:p>
          <a:p>
            <a:endParaRPr lang="ru-RU" sz="14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sz="1400" b="1" dirty="0">
              <a:ln w="10541" cmpd="sng">
                <a:solidFill>
                  <a:srgbClr val="7D7D7D">
                    <a:tint val="100000"/>
                    <a:shade val="100000"/>
                    <a:satMod val="110000"/>
                  </a:srgbClr>
                </a:solidFill>
                <a:prstDash val="solid"/>
              </a:ln>
              <a:solidFill>
                <a:schemeClr val="tx1">
                  <a:lumMod val="75000"/>
                  <a:lumOff val="25000"/>
                </a:schemeClr>
              </a:solidFill>
            </a:endParaRPr>
          </a:p>
        </p:txBody>
      </p:sp>
      <p:pic>
        <p:nvPicPr>
          <p:cNvPr id="25602" name="Picture 2" descr="https://cdn2.rzn.info/data/image/newsadd/base/2011/04/57403_5f08bf4e319b9_2011_04_15_10_56_13.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220072" y="620688"/>
            <a:ext cx="3744416" cy="594946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2915816" y="548680"/>
            <a:ext cx="4248472"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Школу решили друзья «прогулять».</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О бомбе решили «02» рассказать.</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Быстро сработала группа захвата.</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Ждет за звонок их высокая плата!</a:t>
            </a: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pic>
        <p:nvPicPr>
          <p:cNvPr id="14344" name="Picture 8" descr="https://www.kindpng.com/picc/m/64-642046_telephone-call-stock-photography-clip-art-boy-calling.png"/>
          <p:cNvPicPr>
            <a:picLocks noChangeAspect="1" noChangeArrowheads="1"/>
          </p:cNvPicPr>
          <p:nvPr/>
        </p:nvPicPr>
        <p:blipFill>
          <a:blip r:embed="rId3" cstate="print">
            <a:clrChange>
              <a:clrFrom>
                <a:srgbClr val="F7F7F7"/>
              </a:clrFrom>
              <a:clrTo>
                <a:srgbClr val="F7F7F7">
                  <a:alpha val="0"/>
                </a:srgbClr>
              </a:clrTo>
            </a:clrChange>
          </a:blip>
          <a:srcRect/>
          <a:stretch>
            <a:fillRect/>
          </a:stretch>
        </p:blipFill>
        <p:spPr bwMode="auto">
          <a:xfrm>
            <a:off x="6300192" y="2564904"/>
            <a:ext cx="1800200" cy="2164427"/>
          </a:xfrm>
          <a:prstGeom prst="rect">
            <a:avLst/>
          </a:prstGeom>
          <a:noFill/>
        </p:spPr>
      </p:pic>
      <p:pic>
        <p:nvPicPr>
          <p:cNvPr id="14354" name="Picture 18" descr="https://static.tildacdn.com/tild3733-6139-4334-b035-656538386633/9388a728bf50ec53730a.png"/>
          <p:cNvPicPr>
            <a:picLocks noChangeAspect="1" noChangeArrowheads="1"/>
          </p:cNvPicPr>
          <p:nvPr/>
        </p:nvPicPr>
        <p:blipFill>
          <a:blip r:embed="rId4" cstate="print"/>
          <a:srcRect/>
          <a:stretch>
            <a:fillRect/>
          </a:stretch>
        </p:blipFill>
        <p:spPr bwMode="auto">
          <a:xfrm flipH="1">
            <a:off x="1547664" y="2060848"/>
            <a:ext cx="3888432" cy="2661724"/>
          </a:xfrm>
          <a:prstGeom prst="rect">
            <a:avLst/>
          </a:prstGeom>
          <a:noFill/>
        </p:spPr>
      </p:pic>
      <p:pic>
        <p:nvPicPr>
          <p:cNvPr id="14352" name="Picture 16" descr="https://www.pinclipart.com/picdir/big/550-5509344_the-exploded-transprent-png-bomb-explosion-clipart-transparent.png"/>
          <p:cNvPicPr>
            <a:picLocks noChangeAspect="1" noChangeArrowheads="1"/>
          </p:cNvPicPr>
          <p:nvPr/>
        </p:nvPicPr>
        <p:blipFill>
          <a:blip r:embed="rId5" cstate="print"/>
          <a:srcRect/>
          <a:stretch>
            <a:fillRect/>
          </a:stretch>
        </p:blipFill>
        <p:spPr bwMode="auto">
          <a:xfrm>
            <a:off x="2699792" y="3212976"/>
            <a:ext cx="1584176" cy="1561882"/>
          </a:xfrm>
          <a:prstGeom prst="rect">
            <a:avLst/>
          </a:prstGeom>
          <a:noFill/>
        </p:spPr>
      </p:pic>
      <p:sp>
        <p:nvSpPr>
          <p:cNvPr id="13" name="Прямоугольник 12"/>
          <p:cNvSpPr/>
          <p:nvPr/>
        </p:nvSpPr>
        <p:spPr>
          <a:xfrm>
            <a:off x="1691680" y="5013176"/>
            <a:ext cx="7362056" cy="1569660"/>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Заведомо ложное сообщение о готовящихся взрыве, поджоге или иных действиях, создающих опасность гибели людей, совершенное из хулиганских побуждений, наказывается штрафом в размере от двухсот тысяч до пятисот тысяч рублей либо ограничением свободы на срок до трех лет, либо принудительными работами на срок от двух до трех лет (ст. 207 УК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475656" y="5013176"/>
            <a:ext cx="387043" cy="47636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3" name="Прямоугольник 12"/>
          <p:cNvSpPr/>
          <p:nvPr/>
        </p:nvSpPr>
        <p:spPr>
          <a:xfrm>
            <a:off x="1781944" y="5042118"/>
            <a:ext cx="7362056" cy="1815882"/>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Мелкое хулиганство, то есть нарушение общественного порядка, выражающее явное неуважение к обществу, сопровождающееся нецензурной бранью в общественных местах, оскорбительным приставанием к гражданам, а равно уничтожением или повреждением чужого имущества, влечет наложение административного штрафа в размере от пятисот до одной тысячи рублей или административный арест на срок до пятнадцати суток. (ст. 20.1 </a:t>
            </a:r>
            <a:r>
              <a:rPr lang="ru-RU" sz="1600" b="1" dirty="0" err="1" smtClean="0">
                <a:ln w="10541" cmpd="sng">
                  <a:solidFill>
                    <a:srgbClr val="7D7D7D">
                      <a:tint val="100000"/>
                      <a:shade val="100000"/>
                      <a:satMod val="110000"/>
                    </a:srgbClr>
                  </a:solidFill>
                  <a:prstDash val="solid"/>
                </a:ln>
                <a:solidFill>
                  <a:schemeClr val="tx1">
                    <a:lumMod val="85000"/>
                    <a:lumOff val="15000"/>
                  </a:schemeClr>
                </a:solidFill>
              </a:rPr>
              <a:t>КоАП</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47664" y="5013176"/>
            <a:ext cx="409546" cy="504056"/>
          </a:xfrm>
          <a:prstGeom prst="rect">
            <a:avLst/>
          </a:prstGeom>
          <a:noFill/>
        </p:spPr>
      </p:pic>
      <p:pic>
        <p:nvPicPr>
          <p:cNvPr id="16390" name="Picture 6" descr="https://ds05.infourok.ru/uploads/ex/0b86/0012f745-f2a855f4/hello_html_50bc97ac.png"/>
          <p:cNvPicPr>
            <a:picLocks noChangeAspect="1" noChangeArrowheads="1"/>
          </p:cNvPicPr>
          <p:nvPr/>
        </p:nvPicPr>
        <p:blipFill>
          <a:blip r:embed="rId4" cstate="print"/>
          <a:srcRect/>
          <a:stretch>
            <a:fillRect/>
          </a:stretch>
        </p:blipFill>
        <p:spPr bwMode="auto">
          <a:xfrm>
            <a:off x="395536" y="0"/>
            <a:ext cx="3928206" cy="5029572"/>
          </a:xfrm>
          <a:prstGeom prst="rect">
            <a:avLst/>
          </a:prstGeom>
          <a:noFill/>
        </p:spPr>
      </p:pic>
      <p:pic>
        <p:nvPicPr>
          <p:cNvPr id="16388" name="Picture 4" descr="https://thumbs.dreamstime.com/b/peeing-%D0%B7%D0%B5%D0%BC%D0%BB%D0%B8-%D0%BC%D0%B0%D0%BB%D1%8C%D1%87%D0%B8%D0%BA%D0%B0-%D0%BC%D0%B0%D0%BB%D1%8B%D0%B9-25404777.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483768" y="3789040"/>
            <a:ext cx="936104" cy="1394857"/>
          </a:xfrm>
          <a:prstGeom prst="rect">
            <a:avLst/>
          </a:prstGeom>
          <a:noFill/>
        </p:spPr>
      </p:pic>
      <p:pic>
        <p:nvPicPr>
          <p:cNvPr id="16392" name="Picture 8" descr="https://image.freepik.com/free-vector/angry-boss-angry-businessman_70172-509.jpg"/>
          <p:cNvPicPr>
            <a:picLocks noChangeAspect="1" noChangeArrowheads="1"/>
          </p:cNvPicPr>
          <p:nvPr/>
        </p:nvPicPr>
        <p:blipFill>
          <a:blip r:embed="rId6" cstate="print">
            <a:clrChange>
              <a:clrFrom>
                <a:srgbClr val="FEFEFE"/>
              </a:clrFrom>
              <a:clrTo>
                <a:srgbClr val="FEFEFE">
                  <a:alpha val="0"/>
                </a:srgbClr>
              </a:clrTo>
            </a:clrChange>
          </a:blip>
          <a:srcRect/>
          <a:stretch>
            <a:fillRect/>
          </a:stretch>
        </p:blipFill>
        <p:spPr bwMode="auto">
          <a:xfrm>
            <a:off x="4355976" y="2924944"/>
            <a:ext cx="1763336" cy="2239380"/>
          </a:xfrm>
          <a:prstGeom prst="rect">
            <a:avLst/>
          </a:prstGeom>
          <a:noFill/>
        </p:spPr>
      </p:pic>
      <p:pic>
        <p:nvPicPr>
          <p:cNvPr id="12294" name="Picture 6" descr="https://cdn1.flamp.ru/5f2ac332507df016c4445117f9d0d354.jpg"/>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2987824" y="4437112"/>
            <a:ext cx="504056" cy="513075"/>
          </a:xfrm>
          <a:prstGeom prst="rect">
            <a:avLst/>
          </a:prstGeom>
          <a:noFill/>
        </p:spPr>
      </p:pic>
      <p:pic>
        <p:nvPicPr>
          <p:cNvPr id="12306" name="Picture 18" descr="https://img2.freepng.ru/20180630/lhs/kisspng-house-cartoon-comics-drawing-okul-5b3712fa268509.6232931615303359941578.jpg"/>
          <p:cNvPicPr>
            <a:picLocks noChangeAspect="1" noChangeArrowheads="1"/>
          </p:cNvPicPr>
          <p:nvPr/>
        </p:nvPicPr>
        <p:blipFill>
          <a:blip r:embed="rId8" cstate="print">
            <a:clrChange>
              <a:clrFrom>
                <a:srgbClr val="EFEFEF"/>
              </a:clrFrom>
              <a:clrTo>
                <a:srgbClr val="EFEFEF">
                  <a:alpha val="0"/>
                </a:srgbClr>
              </a:clrTo>
            </a:clrChange>
          </a:blip>
          <a:srcRect/>
          <a:stretch>
            <a:fillRect/>
          </a:stretch>
        </p:blipFill>
        <p:spPr bwMode="auto">
          <a:xfrm>
            <a:off x="6388675" y="980728"/>
            <a:ext cx="2755325" cy="4253273"/>
          </a:xfrm>
          <a:prstGeom prst="rect">
            <a:avLst/>
          </a:prstGeom>
          <a:noFill/>
        </p:spPr>
      </p:pic>
      <p:sp>
        <p:nvSpPr>
          <p:cNvPr id="3" name="Подзаголовок 2"/>
          <p:cNvSpPr>
            <a:spLocks noGrp="1"/>
          </p:cNvSpPr>
          <p:nvPr>
            <p:ph type="subTitle" idx="1"/>
          </p:nvPr>
        </p:nvSpPr>
        <p:spPr>
          <a:xfrm>
            <a:off x="3779912" y="476672"/>
            <a:ext cx="4824536"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Коля Орлов много «колы» испил,</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И в туалет во дворе он сходил.</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Но следит за порядком староста дома – выплатит штраф нарушитель закона!</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763688" y="332656"/>
            <a:ext cx="4824536"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Свастику выбил Артем на ремне, </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Вышел гулять и был счастлив вполне.</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Ему дядя в форме вдруг путь преградил, Ремень отобрал и штраф наложил</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sp>
        <p:nvSpPr>
          <p:cNvPr id="13" name="Прямоугольник 12"/>
          <p:cNvSpPr/>
          <p:nvPr/>
        </p:nvSpPr>
        <p:spPr>
          <a:xfrm>
            <a:off x="1781944" y="4293096"/>
            <a:ext cx="7362056" cy="2308324"/>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Пропаганда либо публичное демонстрирование нацистской атрибутики или символики, или символики экстремистских организаций, либо иных атрибутики или символики, пропаганда либо публичное демонстрирование которых запрещены федеральными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законами</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влечет наложение административного штрафа на граждан в размере от одной тысячи до двух тысяч рублей с конфискацией предмета административного правонарушения либо административный арест на срок до пятнадцати суток с конфискацией предмета административного правонарушения(ст. 20.3 </a:t>
            </a:r>
            <a:r>
              <a:rPr lang="ru-RU" sz="1600" b="1" dirty="0" err="1" smtClean="0">
                <a:ln w="10541" cmpd="sng">
                  <a:solidFill>
                    <a:srgbClr val="7D7D7D">
                      <a:tint val="100000"/>
                      <a:shade val="100000"/>
                      <a:satMod val="110000"/>
                    </a:srgbClr>
                  </a:solidFill>
                  <a:prstDash val="solid"/>
                </a:ln>
                <a:solidFill>
                  <a:schemeClr val="tx1">
                    <a:lumMod val="85000"/>
                    <a:lumOff val="15000"/>
                  </a:schemeClr>
                </a:solidFill>
              </a:rPr>
              <a:t>КоАП</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47664" y="4509120"/>
            <a:ext cx="360040" cy="443126"/>
          </a:xfrm>
          <a:prstGeom prst="rect">
            <a:avLst/>
          </a:prstGeom>
          <a:noFill/>
        </p:spPr>
      </p:pic>
      <p:pic>
        <p:nvPicPr>
          <p:cNvPr id="17412" name="Picture 4" descr="https://img.pngio.com/cartoon-law-enforcement-personnel-material-cartoon-clipart-law-officers-png-497_888.png"/>
          <p:cNvPicPr>
            <a:picLocks noChangeAspect="1" noChangeArrowheads="1"/>
          </p:cNvPicPr>
          <p:nvPr/>
        </p:nvPicPr>
        <p:blipFill>
          <a:blip r:embed="rId5" cstate="print">
            <a:clrChange>
              <a:clrFrom>
                <a:srgbClr val="F6F6F6"/>
              </a:clrFrom>
              <a:clrTo>
                <a:srgbClr val="F6F6F6">
                  <a:alpha val="0"/>
                </a:srgbClr>
              </a:clrTo>
            </a:clrChange>
          </a:blip>
          <a:srcRect/>
          <a:stretch>
            <a:fillRect/>
          </a:stretch>
        </p:blipFill>
        <p:spPr bwMode="auto">
          <a:xfrm>
            <a:off x="5724128" y="404664"/>
            <a:ext cx="2579313" cy="4608512"/>
          </a:xfrm>
          <a:prstGeom prst="rect">
            <a:avLst/>
          </a:prstGeom>
          <a:noFill/>
        </p:spPr>
      </p:pic>
      <p:pic>
        <p:nvPicPr>
          <p:cNvPr id="17414" name="Picture 6" descr="https://i.pinimg.com/236x/7e/53/e2/7e53e23a49a67944031f12023a34bfcf--vector-illustrations-clipart.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flipH="1">
            <a:off x="3779912" y="2132856"/>
            <a:ext cx="1107399" cy="236406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763688" y="332656"/>
            <a:ext cx="4824536"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С детства скейтбордом Степан увлекался,</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По улицам лихо на </a:t>
            </a:r>
            <a:r>
              <a:rPr lang="ru-RU" sz="2000" b="1" dirty="0" err="1" smtClean="0">
                <a:ln w="10541" cmpd="sng">
                  <a:solidFill>
                    <a:srgbClr val="7D7D7D">
                      <a:tint val="100000"/>
                      <a:shade val="100000"/>
                      <a:satMod val="110000"/>
                    </a:srgbClr>
                  </a:solidFill>
                  <a:prstDash val="solid"/>
                </a:ln>
                <a:solidFill>
                  <a:schemeClr val="tx1">
                    <a:lumMod val="85000"/>
                    <a:lumOff val="15000"/>
                  </a:schemeClr>
                </a:solidFill>
              </a:rPr>
              <a:t>скейте</a:t>
            </a:r>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 катался,</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Бабушку Маню сбил он случайно,</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Но штраф за аварию будет реальным. </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sp>
        <p:nvSpPr>
          <p:cNvPr id="13" name="Прямоугольник 12"/>
          <p:cNvSpPr/>
          <p:nvPr/>
        </p:nvSpPr>
        <p:spPr>
          <a:xfrm>
            <a:off x="1781944" y="4795897"/>
            <a:ext cx="7362056" cy="2062103"/>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Причинение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тяжкого</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вреда здоровью по неосторожности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наказывается штрафом в размере до восьмидесяти тысяч рублей или в размере заработной платы или иного дохода осужденного за период до шести месяцев, либо обязательными работами на срок до четырехсот восьмидесяти часов, либо исправительными работами на срок до двух лет, либо ограничением свободы на срок до трех лет, либо арестом на срок до шести месяцев</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(ст. 118 УК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619672" y="4869160"/>
            <a:ext cx="288032" cy="354501"/>
          </a:xfrm>
          <a:prstGeom prst="rect">
            <a:avLst/>
          </a:prstGeom>
          <a:noFill/>
        </p:spPr>
      </p:pic>
      <p:pic>
        <p:nvPicPr>
          <p:cNvPr id="18434" name="Picture 2" descr="https://st.depositphotos.com/2196544/3072/i/950/depositphotos_30728757-stock-photo-student-boy-skating-going-to.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220072" y="1916832"/>
            <a:ext cx="3096343" cy="3096344"/>
          </a:xfrm>
          <a:prstGeom prst="rect">
            <a:avLst/>
          </a:prstGeom>
          <a:noFill/>
        </p:spPr>
      </p:pic>
      <p:pic>
        <p:nvPicPr>
          <p:cNvPr id="18438" name="Picture 6" descr="https://im0-tub-ru.yandex.net/i?id=37a6e249dea86ec86b16463db4b48122-l&amp;ref=rim&amp;n=13&amp;w=800&amp;h=900"/>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339752" y="1988840"/>
            <a:ext cx="2520280" cy="283531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763688" y="332656"/>
            <a:ext cx="5616624"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Маленький мальчик с приятелем Гришей,</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Хотели огонь развести, где потише.</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Огонь разгорелся – и мальчиков ищут,</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От леса осталось одно пепелище! </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sp>
        <p:nvSpPr>
          <p:cNvPr id="13" name="Прямоугольник 12"/>
          <p:cNvSpPr/>
          <p:nvPr/>
        </p:nvSpPr>
        <p:spPr>
          <a:xfrm>
            <a:off x="1781944" y="4941168"/>
            <a:ext cx="7362056" cy="1815882"/>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Уничтожение или повреждение лесных насаждений и иных насаждений в результате неосторожного обращения с огнем - наказывается штрафом в размере от двухсот тысяч до четырехсот тысяч рублей либо обязательными работами на срок до четырехсот восьмидесяти часов, либо исправительными работами на срок до двух лет, либо принудительными работами на срок до трех лет, либо лишением свободы на тот же срок.</a:t>
            </a:r>
            <a:r>
              <a:rPr lang="ru-RU" sz="1600" dirty="0" smtClean="0"/>
              <a:t>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(ст. 261 УК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19672" y="4941168"/>
            <a:ext cx="288032" cy="354501"/>
          </a:xfrm>
          <a:prstGeom prst="rect">
            <a:avLst/>
          </a:prstGeom>
          <a:noFill/>
        </p:spPr>
      </p:pic>
      <p:pic>
        <p:nvPicPr>
          <p:cNvPr id="9232" name="Picture 16" descr="https://avatars.mds.yandex.net/get-pdb/1679619/7c214712-070b-4c6a-905c-de6f33912f2d/s1200?webp=false"/>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75656" y="1577630"/>
            <a:ext cx="2304256" cy="2931489"/>
          </a:xfrm>
          <a:prstGeom prst="rect">
            <a:avLst/>
          </a:prstGeom>
          <a:noFill/>
        </p:spPr>
      </p:pic>
      <p:pic>
        <p:nvPicPr>
          <p:cNvPr id="15" name="Picture 16" descr="https://avatars.mds.yandex.net/get-pdb/1679619/7c214712-070b-4c6a-905c-de6f33912f2d/s1200?webp=false"/>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339752" y="1772816"/>
            <a:ext cx="2304256" cy="2931489"/>
          </a:xfrm>
          <a:prstGeom prst="rect">
            <a:avLst/>
          </a:prstGeom>
          <a:noFill/>
        </p:spPr>
      </p:pic>
      <p:pic>
        <p:nvPicPr>
          <p:cNvPr id="9230" name="Picture 14" descr="https://fs.znanio.ru/8c0997/e2/2b/d1e684dd491de69b2692eca51fa7584a72.png"/>
          <p:cNvPicPr>
            <a:picLocks noChangeAspect="1" noChangeArrowheads="1"/>
          </p:cNvPicPr>
          <p:nvPr/>
        </p:nvPicPr>
        <p:blipFill>
          <a:blip r:embed="rId5" cstate="print"/>
          <a:srcRect/>
          <a:stretch>
            <a:fillRect/>
          </a:stretch>
        </p:blipFill>
        <p:spPr bwMode="auto">
          <a:xfrm>
            <a:off x="3779912" y="3140968"/>
            <a:ext cx="2095500" cy="1733551"/>
          </a:xfrm>
          <a:prstGeom prst="rect">
            <a:avLst/>
          </a:prstGeom>
          <a:noFill/>
        </p:spPr>
      </p:pic>
      <p:pic>
        <p:nvPicPr>
          <p:cNvPr id="16" name="Picture 16" descr="https://avatars.mds.yandex.net/get-pdb/1679619/7c214712-070b-4c6a-905c-de6f33912f2d/s1200?webp=false"/>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868144" y="1628800"/>
            <a:ext cx="2304256" cy="2931489"/>
          </a:xfrm>
          <a:prstGeom prst="rect">
            <a:avLst/>
          </a:prstGeom>
          <a:noFill/>
        </p:spPr>
      </p:pic>
      <p:pic>
        <p:nvPicPr>
          <p:cNvPr id="9228" name="Picture 12" descr="https://clipart.coolclips.com/480/vectors/tf05154/CoolClips_vc006847.png"/>
          <p:cNvPicPr>
            <a:picLocks noChangeAspect="1" noChangeArrowheads="1"/>
          </p:cNvPicPr>
          <p:nvPr/>
        </p:nvPicPr>
        <p:blipFill>
          <a:blip r:embed="rId6" cstate="print"/>
          <a:srcRect/>
          <a:stretch>
            <a:fillRect/>
          </a:stretch>
        </p:blipFill>
        <p:spPr bwMode="auto">
          <a:xfrm>
            <a:off x="5148064" y="2708920"/>
            <a:ext cx="2160240" cy="216024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763688" y="332656"/>
            <a:ext cx="5616624"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Решили ребята машину угнать</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Выкуп хотели с владельца содрать.</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Водить не умели – столкнулись с забором:</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В полиции нынче угонщики-воры!</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sp>
        <p:nvSpPr>
          <p:cNvPr id="13" name="Прямоугольник 12"/>
          <p:cNvSpPr/>
          <p:nvPr/>
        </p:nvSpPr>
        <p:spPr>
          <a:xfrm>
            <a:off x="1781944" y="4549676"/>
            <a:ext cx="7362056" cy="2308324"/>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Кража, то есть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тайное хищение</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чужого имущества, наказывается штрафом в размере до восьмидесяти тысяч рублей или в размере заработной платы или иного дохода осужденного за период до шести месяцев, либо обязательными работами на срок до трехсот шестидесяти часов, либо исправительными работами на срок до одного года, либо ограничением свободы на срок до двух лет, либо принудительными работами на срок до двух лет, либо арестом на срок до четырех месяцев, либо лишением свободы на срок до двух лет</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(ст. 158 УК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619672" y="4581128"/>
            <a:ext cx="306034" cy="376657"/>
          </a:xfrm>
          <a:prstGeom prst="rect">
            <a:avLst/>
          </a:prstGeom>
          <a:noFill/>
        </p:spPr>
      </p:pic>
      <p:pic>
        <p:nvPicPr>
          <p:cNvPr id="20482" name="Picture 2" descr="https://st.depositphotos.com/1025962/3824/v/450/depositphotos_38244183-stock-illustration-crashed-car.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508104" y="2780928"/>
            <a:ext cx="2592288" cy="1771396"/>
          </a:xfrm>
          <a:prstGeom prst="rect">
            <a:avLst/>
          </a:prstGeom>
          <a:noFill/>
        </p:spPr>
      </p:pic>
      <p:pic>
        <p:nvPicPr>
          <p:cNvPr id="20484" name="Picture 4" descr="https://homesweetlegal.com/wp-content/uploads/2017/09/24-Final-Walk-Through-1024x1024.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835696" y="1556792"/>
            <a:ext cx="3528392" cy="352839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2339752" y="260648"/>
            <a:ext cx="5616624"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Маленький мальчик бокса фанат,</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Боксировать мальчик был очень рад.</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Но если использовать друга, как «грушу»</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Закон, вне сомнения, будет нарушен!</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sp>
        <p:nvSpPr>
          <p:cNvPr id="13" name="Прямоугольник 12"/>
          <p:cNvSpPr/>
          <p:nvPr/>
        </p:nvSpPr>
        <p:spPr>
          <a:xfrm>
            <a:off x="1781944" y="4797152"/>
            <a:ext cx="7362056" cy="2062103"/>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Умышленное причинение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легкого вреда</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здоровью, вызвавшего кратковременное расстройство здоровья или незначительную стойкую утрату общей трудоспособности, наказывается штрафом в размере до сорока тысяч рублей или в размере заработной платы или иного дохода осужденного за период до трех месяцев, либо обязательными работами на срок до четырехсот восьмидесяти часов, либо исправительными работами на срок до одного года, либо арестом на срок до четырех месяцев (ст. 115 УК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47664" y="4725144"/>
            <a:ext cx="432048" cy="531751"/>
          </a:xfrm>
          <a:prstGeom prst="rect">
            <a:avLst/>
          </a:prstGeom>
          <a:noFill/>
        </p:spPr>
      </p:pic>
      <p:pic>
        <p:nvPicPr>
          <p:cNvPr id="21506" name="Picture 2" descr="https://i.pinimg.com/originals/06/44/24/064424071763972a0fba6f4fb5230742.png"/>
          <p:cNvPicPr>
            <a:picLocks noChangeAspect="1" noChangeArrowheads="1"/>
          </p:cNvPicPr>
          <p:nvPr/>
        </p:nvPicPr>
        <p:blipFill>
          <a:blip r:embed="rId5" cstate="print"/>
          <a:srcRect/>
          <a:stretch>
            <a:fillRect/>
          </a:stretch>
        </p:blipFill>
        <p:spPr bwMode="auto">
          <a:xfrm>
            <a:off x="2339752" y="1628800"/>
            <a:ext cx="4320480" cy="326567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studfile.net/html/2706/381/html_H0nnUJ0yO6.3vsN/htmlconvd-g2_Zxa31x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3" name="Прямоугольник 12"/>
          <p:cNvSpPr/>
          <p:nvPr/>
        </p:nvSpPr>
        <p:spPr>
          <a:xfrm>
            <a:off x="1781944" y="4653136"/>
            <a:ext cx="7362056" cy="2062103"/>
          </a:xfrm>
          <a:prstGeom prst="rect">
            <a:avLst/>
          </a:prstGeom>
        </p:spPr>
        <p:txBody>
          <a:bodyPr wrap="square">
            <a:spAutoFit/>
          </a:bodyPr>
          <a:lstStyle/>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Комментарий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Вымогательство, то есть требование передачи чужого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имущества</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,а равно под угрозой распространения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сведений</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позорящих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потерпевшего</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или его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hlinkClick r:id="rId3"/>
              </a:rPr>
              <a:t>близких</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 </a:t>
            </a:r>
          </a:p>
          <a:p>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наказывается ограничением свободы на срок до четырех лет, либо принудительными работами на срок до четырех лет с ограничением свободы на срок до двух лет или без такового, либо арестом на срок до шести месяцев, либо лишением свободы на срок до четырех лет со штрафом в размере до восьмидесяти тысяч рублей или в размере заработной платы</a:t>
            </a:r>
            <a:r>
              <a:rPr lang="ru-RU" sz="1600" dirty="0" smtClean="0"/>
              <a:t> </a:t>
            </a:r>
            <a:r>
              <a:rPr lang="ru-RU" sz="1600" b="1" dirty="0" smtClean="0">
                <a:ln w="10541" cmpd="sng">
                  <a:solidFill>
                    <a:srgbClr val="7D7D7D">
                      <a:tint val="100000"/>
                      <a:shade val="100000"/>
                      <a:satMod val="110000"/>
                    </a:srgbClr>
                  </a:solidFill>
                  <a:prstDash val="solid"/>
                </a:ln>
                <a:solidFill>
                  <a:schemeClr val="tx1">
                    <a:lumMod val="85000"/>
                    <a:lumOff val="15000"/>
                  </a:schemeClr>
                </a:solidFill>
              </a:rPr>
              <a:t>(ст. 115 УК РФ)</a:t>
            </a:r>
            <a:endParaRPr lang="ru-RU" sz="1600" b="1" dirty="0">
              <a:ln w="10541" cmpd="sng">
                <a:solidFill>
                  <a:srgbClr val="7D7D7D">
                    <a:tint val="100000"/>
                    <a:shade val="100000"/>
                    <a:satMod val="110000"/>
                  </a:srgbClr>
                </a:solidFill>
                <a:prstDash val="solid"/>
              </a:ln>
              <a:solidFill>
                <a:schemeClr val="tx1">
                  <a:lumMod val="85000"/>
                  <a:lumOff val="15000"/>
                </a:schemeClr>
              </a:solidFill>
            </a:endParaRPr>
          </a:p>
        </p:txBody>
      </p:sp>
      <p:pic>
        <p:nvPicPr>
          <p:cNvPr id="14358" name="Picture 22" descr="https://vverh74.ru/upload/information_system_15/3/4/7/item_3476/item_3476.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47664" y="4581128"/>
            <a:ext cx="360040" cy="443126"/>
          </a:xfrm>
          <a:prstGeom prst="rect">
            <a:avLst/>
          </a:prstGeom>
          <a:noFill/>
        </p:spPr>
      </p:pic>
      <p:pic>
        <p:nvPicPr>
          <p:cNvPr id="22530" name="Picture 2" descr="http://uralprosvet.ru/userfiles/CPSH/detskiemeropriati/konkurs_k_istokam/2019/0957be45a88ab1f.jpg"/>
          <p:cNvPicPr>
            <a:picLocks noChangeAspect="1" noChangeArrowheads="1"/>
          </p:cNvPicPr>
          <p:nvPr/>
        </p:nvPicPr>
        <p:blipFill>
          <a:blip r:embed="rId5" cstate="print">
            <a:clrChange>
              <a:clrFrom>
                <a:srgbClr val="F6F6F6"/>
              </a:clrFrom>
              <a:clrTo>
                <a:srgbClr val="F6F6F6">
                  <a:alpha val="0"/>
                </a:srgbClr>
              </a:clrTo>
            </a:clrChange>
          </a:blip>
          <a:srcRect/>
          <a:stretch>
            <a:fillRect/>
          </a:stretch>
        </p:blipFill>
        <p:spPr bwMode="auto">
          <a:xfrm>
            <a:off x="5004048" y="2564904"/>
            <a:ext cx="2160240" cy="2160240"/>
          </a:xfrm>
          <a:prstGeom prst="rect">
            <a:avLst/>
          </a:prstGeom>
          <a:noFill/>
        </p:spPr>
      </p:pic>
      <p:sp>
        <p:nvSpPr>
          <p:cNvPr id="22532" name="AutoShape 4" descr="https://scontent-arn2-1.cdninstagram.com/v/t51.2885-15/e35/20838442_1924105337858546_2727283703016325120_n.jpg?_nc_ht=scontent-arn2-1.cdninstagram.com&amp;_nc_cat=102&amp;_nc_ohc=A0Lh61T-6VgAX9MXgsx&amp;oh=bcd01d43efd9bdc058e59dc5036465fc&amp;oe=5E98A5B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2534" name="AutoShape 6" descr="https://scontent-arn2-1.cdninstagram.com/v/t51.2885-15/e35/20838442_1924105337858546_2727283703016325120_n.jpg?_nc_ht=scontent-arn2-1.cdninstagram.com&amp;_nc_cat=102&amp;_nc_ohc=A0Lh61T-6VgAX9MXgsx&amp;oh=bcd01d43efd9bdc058e59dc5036465fc&amp;oe=5E98A5B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2540" name="Picture 12" descr="https://ds02.infourok.ru/uploads/ex/042c/0001fffb-511e347f/3/hello_html_m2d579fbd.jpg"/>
          <p:cNvPicPr>
            <a:picLocks noChangeAspect="1" noChangeArrowheads="1"/>
          </p:cNvPicPr>
          <p:nvPr/>
        </p:nvPicPr>
        <p:blipFill>
          <a:blip r:embed="rId6" cstate="print"/>
          <a:srcRect/>
          <a:stretch>
            <a:fillRect/>
          </a:stretch>
        </p:blipFill>
        <p:spPr bwMode="auto">
          <a:xfrm flipH="1">
            <a:off x="2051720" y="1628800"/>
            <a:ext cx="2016224" cy="3091143"/>
          </a:xfrm>
          <a:prstGeom prst="rect">
            <a:avLst/>
          </a:prstGeom>
          <a:noFill/>
        </p:spPr>
      </p:pic>
      <p:sp>
        <p:nvSpPr>
          <p:cNvPr id="3" name="Подзаголовок 2"/>
          <p:cNvSpPr>
            <a:spLocks noGrp="1"/>
          </p:cNvSpPr>
          <p:nvPr>
            <p:ph type="subTitle" idx="1"/>
          </p:nvPr>
        </p:nvSpPr>
        <p:spPr>
          <a:xfrm>
            <a:off x="2339752" y="260648"/>
            <a:ext cx="5616624" cy="1752600"/>
          </a:xfrm>
        </p:spPr>
        <p:txBody>
          <a:bodyPr/>
          <a:lstStyle/>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Подарили мальчику фотоаппарат</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Стать папарацци он будет рад.</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Желание это не оценил сосед</a:t>
            </a:r>
          </a:p>
          <a:p>
            <a:r>
              <a:rPr lang="ru-RU" sz="2000" b="1" dirty="0" smtClean="0">
                <a:ln w="10541" cmpd="sng">
                  <a:solidFill>
                    <a:srgbClr val="7D7D7D">
                      <a:tint val="100000"/>
                      <a:shade val="100000"/>
                      <a:satMod val="110000"/>
                    </a:srgbClr>
                  </a:solidFill>
                  <a:prstDash val="solid"/>
                </a:ln>
                <a:solidFill>
                  <a:schemeClr val="tx1">
                    <a:lumMod val="85000"/>
                    <a:lumOff val="15000"/>
                  </a:schemeClr>
                </a:solidFill>
              </a:rPr>
              <a:t>За шантаж мальчишке дали пару лет!</a:t>
            </a: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85000"/>
                  <a:lumOff val="15000"/>
                </a:schemeClr>
              </a:solidFill>
            </a:endParaRPr>
          </a:p>
          <a:p>
            <a:endParaRPr lang="ru-RU" sz="2000" b="1" dirty="0" smtClean="0">
              <a:ln w="10541" cmpd="sng">
                <a:solidFill>
                  <a:srgbClr val="7D7D7D">
                    <a:tint val="100000"/>
                    <a:shade val="100000"/>
                    <a:satMod val="110000"/>
                  </a:srgbClr>
                </a:solidFill>
                <a:prstDash val="solid"/>
              </a:ln>
              <a:solidFill>
                <a:schemeClr val="tx1">
                  <a:lumMod val="75000"/>
                  <a:lumOff val="25000"/>
                </a:schemeClr>
              </a:solidFill>
            </a:endParaRPr>
          </a:p>
          <a:p>
            <a:endParaRPr lang="ru-RU" b="1" dirty="0">
              <a:ln w="10541" cmpd="sng">
                <a:solidFill>
                  <a:srgbClr val="7D7D7D">
                    <a:tint val="100000"/>
                    <a:shade val="100000"/>
                    <a:satMod val="110000"/>
                  </a:srgbClr>
                </a:solidFill>
                <a:prstDash val="solid"/>
              </a:ln>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TotalTime>
  <Words>1020</Words>
  <Application>Microsoft Office PowerPoint</Application>
  <PresentationFormat>Экран (4:3)</PresentationFormat>
  <Paragraphs>114</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Zver</dc:creator>
  <cp:lastModifiedBy>USER</cp:lastModifiedBy>
  <cp:revision>57</cp:revision>
  <dcterms:created xsi:type="dcterms:W3CDTF">2021-02-17T16:40:50Z</dcterms:created>
  <dcterms:modified xsi:type="dcterms:W3CDTF">2021-02-18T07:50:51Z</dcterms:modified>
</cp:coreProperties>
</file>